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Untitled Section" id="{688824DE-3B45-485C-8F91-46108566B021}">
          <p14:sldIdLst>
            <p14:sldId id="256"/>
          </p14:sldIdLst>
        </p14:section>
      </p14:sectionLst>
    </p:ex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658" y="-259"/>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390e7c1ade_0_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390e7c1ade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74583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3621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8"/>
          <p:cNvSpPr txBox="1"/>
          <p:nvPr/>
        </p:nvSpPr>
        <p:spPr>
          <a:xfrm>
            <a:off x="188700" y="1533300"/>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75" b="1" dirty="0">
                <a:latin typeface="Google Sans SemiBold"/>
                <a:ea typeface="Google Sans SemiBold"/>
                <a:cs typeface="Google Sans SemiBold"/>
                <a:sym typeface="Google Sans SemiBold"/>
              </a:rPr>
              <a:t>Project Overview</a:t>
            </a:r>
            <a:endParaRPr sz="1375" b="1" dirty="0">
              <a:solidFill>
                <a:srgbClr val="000000"/>
              </a:solidFill>
              <a:latin typeface="Google Sans SemiBold"/>
              <a:ea typeface="Google Sans SemiBold"/>
              <a:cs typeface="Google Sans SemiBold"/>
              <a:sym typeface="Google Sans SemiBold"/>
            </a:endParaRPr>
          </a:p>
        </p:txBody>
      </p:sp>
      <p:sp>
        <p:nvSpPr>
          <p:cNvPr id="156" name="Google Shape;156;p8"/>
          <p:cNvSpPr txBox="1"/>
          <p:nvPr/>
        </p:nvSpPr>
        <p:spPr>
          <a:xfrm>
            <a:off x="287625" y="1859125"/>
            <a:ext cx="7309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
        <p:nvSpPr>
          <p:cNvPr id="157" name="Google Shape;157;p8"/>
          <p:cNvSpPr txBox="1">
            <a:spLocks noGrp="1"/>
          </p:cNvSpPr>
          <p:nvPr>
            <p:ph type="title"/>
          </p:nvPr>
        </p:nvSpPr>
        <p:spPr>
          <a:xfrm>
            <a:off x="188700" y="291000"/>
            <a:ext cx="7408500" cy="771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Exploratory Data Analysis of New York City TLC Data</a:t>
            </a:r>
            <a:endParaRPr dirty="0"/>
          </a:p>
        </p:txBody>
      </p:sp>
      <p:sp>
        <p:nvSpPr>
          <p:cNvPr id="158" name="Google Shape;158;p8"/>
          <p:cNvSpPr txBox="1">
            <a:spLocks noGrp="1"/>
          </p:cNvSpPr>
          <p:nvPr>
            <p:ph type="subTitle" idx="1"/>
          </p:nvPr>
        </p:nvSpPr>
        <p:spPr>
          <a:xfrm>
            <a:off x="2019750" y="676650"/>
            <a:ext cx="3732900" cy="1034099"/>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b="1" dirty="0"/>
              <a:t>Executive summary report</a:t>
            </a:r>
          </a:p>
          <a:p>
            <a:pPr marL="0" lvl="0" indent="0" algn="ctr" rtl="0">
              <a:spcBef>
                <a:spcPts val="0"/>
              </a:spcBef>
              <a:spcAft>
                <a:spcPts val="0"/>
              </a:spcAft>
              <a:buClr>
                <a:schemeClr val="dk1"/>
              </a:buClr>
              <a:buSzPts val="1100"/>
              <a:buFont typeface="Arial"/>
              <a:buNone/>
            </a:pPr>
            <a:r>
              <a:rPr lang="en-US" dirty="0"/>
              <a:t>Prepared by: </a:t>
            </a:r>
            <a:r>
              <a:rPr lang="en-US" b="1" dirty="0" err="1"/>
              <a:t>Automatidata</a:t>
            </a:r>
            <a:br>
              <a:rPr lang="en-US" dirty="0"/>
            </a:br>
            <a:r>
              <a:rPr lang="en-US" dirty="0"/>
              <a:t>Commissioned by</a:t>
            </a:r>
            <a:r>
              <a:rPr lang="en-US" b="1" dirty="0"/>
              <a:t>:</a:t>
            </a:r>
            <a:r>
              <a:rPr lang="en-US" dirty="0"/>
              <a:t> </a:t>
            </a:r>
            <a:r>
              <a:rPr lang="en-US" b="1" dirty="0"/>
              <a:t>NYC Taxi &amp; Limousine Commission</a:t>
            </a:r>
            <a:endParaRPr lang="en" b="1" dirty="0"/>
          </a:p>
          <a:p>
            <a:pPr marL="0" lvl="0" indent="0" algn="ctr" rtl="0">
              <a:spcBef>
                <a:spcPts val="0"/>
              </a:spcBef>
              <a:spcAft>
                <a:spcPts val="0"/>
              </a:spcAft>
              <a:buNone/>
            </a:pPr>
            <a:endParaRPr b="1" dirty="0"/>
          </a:p>
        </p:txBody>
      </p:sp>
      <p:sp>
        <p:nvSpPr>
          <p:cNvPr id="159" name="Google Shape;159;p8"/>
          <p:cNvSpPr txBox="1"/>
          <p:nvPr/>
        </p:nvSpPr>
        <p:spPr>
          <a:xfrm>
            <a:off x="188700" y="7790775"/>
            <a:ext cx="3017700" cy="198846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accent2"/>
                </a:solidFill>
                <a:latin typeface="Google Sans"/>
                <a:ea typeface="Google Sans"/>
                <a:cs typeface="Google Sans"/>
                <a:sym typeface="Google Sans"/>
              </a:rPr>
              <a:t>Keys to success</a:t>
            </a:r>
            <a:endParaRPr sz="1200" b="1" dirty="0">
              <a:latin typeface="Google Sans"/>
              <a:ea typeface="Google Sans"/>
              <a:cs typeface="Google Sans"/>
              <a:sym typeface="Google Sans"/>
            </a:endParaRPr>
          </a:p>
          <a:p>
            <a:pPr marL="457200" lvl="0" indent="-298450" algn="l" rtl="0">
              <a:lnSpc>
                <a:spcPct val="115000"/>
              </a:lnSpc>
              <a:spcBef>
                <a:spcPts val="1000"/>
              </a:spcBef>
              <a:spcAft>
                <a:spcPts val="0"/>
              </a:spcAft>
              <a:buClr>
                <a:schemeClr val="accent2"/>
              </a:buClr>
              <a:buSzPts val="1100"/>
              <a:buFont typeface="Google Sans"/>
              <a:buChar char="●"/>
            </a:pPr>
            <a:r>
              <a:rPr lang="en-US" sz="1100" dirty="0">
                <a:latin typeface="Google Sans" panose="020B0604020202020204" charset="0"/>
                <a:ea typeface="Google Sans" panose="020B0604020202020204" charset="0"/>
                <a:cs typeface="Google Sans" panose="020B0604020202020204" charset="0"/>
              </a:rPr>
              <a:t>Thorough data cleaning to ensure quality and identify key variables like trip distance and duration that significantly impact fare predictions.</a:t>
            </a:r>
            <a:endParaRPr lang="en-US" sz="1100" dirty="0">
              <a:solidFill>
                <a:schemeClr val="accent2"/>
              </a:solidFill>
              <a:latin typeface="Google Sans" panose="020B0604020202020204" charset="0"/>
              <a:ea typeface="Google Sans" panose="020B0604020202020204" charset="0"/>
              <a:cs typeface="Google Sans" panose="020B0604020202020204" charset="0"/>
              <a:sym typeface="Google Sans"/>
            </a:endParaRPr>
          </a:p>
          <a:p>
            <a:pPr marL="457200" lvl="0" indent="-298450" algn="l" rtl="0">
              <a:lnSpc>
                <a:spcPct val="115000"/>
              </a:lnSpc>
              <a:spcBef>
                <a:spcPts val="1000"/>
              </a:spcBef>
              <a:spcAft>
                <a:spcPts val="0"/>
              </a:spcAft>
              <a:buClr>
                <a:schemeClr val="accent2"/>
              </a:buClr>
              <a:buSzPts val="1100"/>
              <a:buFont typeface="Google Sans"/>
              <a:buChar char="●"/>
            </a:pPr>
            <a:r>
              <a:rPr lang="en-US" sz="1100" dirty="0">
                <a:latin typeface="Google Sans" panose="020B0604020202020204" charset="0"/>
                <a:ea typeface="Google Sans" panose="020B0604020202020204" charset="0"/>
                <a:cs typeface="Google Sans" panose="020B0604020202020204" charset="0"/>
              </a:rPr>
              <a:t>Leveraging robust visualizations and machine learning models to enhance accuracy and stakeholder insights.</a:t>
            </a:r>
            <a:endParaRPr sz="1100" dirty="0">
              <a:solidFill>
                <a:schemeClr val="accent2"/>
              </a:solidFill>
              <a:latin typeface="Google Sans" panose="020B0604020202020204" charset="0"/>
              <a:ea typeface="Google Sans" panose="020B0604020202020204" charset="0"/>
              <a:cs typeface="Google Sans" panose="020B0604020202020204" charset="0"/>
              <a:sym typeface="Google Sans"/>
            </a:endParaRPr>
          </a:p>
        </p:txBody>
      </p:sp>
      <p:sp>
        <p:nvSpPr>
          <p:cNvPr id="160" name="Google Shape;160;p8"/>
          <p:cNvSpPr txBox="1"/>
          <p:nvPr/>
        </p:nvSpPr>
        <p:spPr>
          <a:xfrm>
            <a:off x="142715" y="3872650"/>
            <a:ext cx="3017700" cy="32934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100" b="1" dirty="0">
                <a:solidFill>
                  <a:schemeClr val="accent2"/>
                </a:solidFill>
                <a:latin typeface="Google Sans"/>
                <a:ea typeface="Google Sans"/>
                <a:cs typeface="Google Sans"/>
                <a:sym typeface="Google Sans"/>
              </a:rPr>
              <a:t>The Problem: </a:t>
            </a:r>
            <a:r>
              <a:rPr lang="en-US" sz="1100" dirty="0">
                <a:solidFill>
                  <a:schemeClr val="accent2"/>
                </a:solidFill>
                <a:latin typeface="Google Sans"/>
                <a:ea typeface="Google Sans"/>
                <a:cs typeface="Google Sans"/>
                <a:sym typeface="Google Sans"/>
              </a:rPr>
              <a:t>After conducting exploratory data analysis (EDA) on the New York City TLC dataset, it became evident that certain records present challenges to accurate fare prediction, particularly those with negative fare values or unusually high outliers that deviate significantly from expected ranges. Such anomalies likely stem from data entry errors or rare scenarios that may distort the prediction model's performance</a:t>
            </a:r>
            <a:endParaRPr sz="1100" dirty="0">
              <a:solidFill>
                <a:schemeClr val="accent2"/>
              </a:solidFill>
              <a:latin typeface="Google Sans"/>
              <a:ea typeface="Google Sans"/>
              <a:cs typeface="Google Sans"/>
              <a:sym typeface="Google Sans"/>
            </a:endParaRPr>
          </a:p>
        </p:txBody>
      </p:sp>
      <p:sp>
        <p:nvSpPr>
          <p:cNvPr id="161" name="Google Shape;161;p8"/>
          <p:cNvSpPr txBox="1"/>
          <p:nvPr/>
        </p:nvSpPr>
        <p:spPr>
          <a:xfrm>
            <a:off x="142715" y="6479525"/>
            <a:ext cx="2973973" cy="1254775"/>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100" b="1" dirty="0">
                <a:latin typeface="Google Sans" panose="020B0604020202020204" charset="0"/>
                <a:ea typeface="Google Sans" panose="020B0604020202020204" charset="0"/>
                <a:cs typeface="Google Sans" panose="020B0604020202020204" charset="0"/>
              </a:rPr>
              <a:t>Proposed Solution: </a:t>
            </a:r>
            <a:r>
              <a:rPr lang="en-US" sz="1100" dirty="0">
                <a:latin typeface="Google Sans" panose="020B0604020202020204" charset="0"/>
                <a:ea typeface="Google Sans" panose="020B0604020202020204" charset="0"/>
                <a:cs typeface="Google Sans" panose="020B0604020202020204" charset="0"/>
              </a:rPr>
              <a:t>Remove records with negative fares and cap extreme outliers using the IQR method to ensure the dataset reflects typical ride patterns.</a:t>
            </a:r>
            <a:endParaRPr sz="1000" dirty="0">
              <a:solidFill>
                <a:schemeClr val="accent2"/>
              </a:solidFill>
              <a:latin typeface="Google Sans" panose="020B0604020202020204" charset="0"/>
              <a:ea typeface="Google Sans" panose="020B0604020202020204" charset="0"/>
              <a:cs typeface="Google Sans" panose="020B0604020202020204" charset="0"/>
              <a:sym typeface="Google Sans"/>
            </a:endParaRPr>
          </a:p>
        </p:txBody>
      </p:sp>
      <p:sp>
        <p:nvSpPr>
          <p:cNvPr id="162" name="Google Shape;162;p8"/>
          <p:cNvSpPr txBox="1"/>
          <p:nvPr/>
        </p:nvSpPr>
        <p:spPr>
          <a:xfrm>
            <a:off x="287625" y="1764444"/>
            <a:ext cx="7065675" cy="1211070"/>
          </a:xfrm>
          <a:prstGeom prst="rect">
            <a:avLst/>
          </a:prstGeom>
          <a:noFill/>
          <a:ln>
            <a:noFill/>
          </a:ln>
        </p:spPr>
        <p:txBody>
          <a:bodyPr spcFirstLastPara="1" wrap="square" lIns="91425" tIns="91425" rIns="91425" bIns="91425" anchor="t" anchorCtr="0">
            <a:spAutoFit/>
          </a:bodyPr>
          <a:lstStyle/>
          <a:p>
            <a:pPr>
              <a:lnSpc>
                <a:spcPct val="115000"/>
              </a:lnSpc>
              <a:buSzPts val="1100"/>
            </a:pPr>
            <a:r>
              <a:rPr lang="en-US" sz="1100" dirty="0">
                <a:latin typeface="Google Sans" panose="020B0604020202020204" charset="0"/>
                <a:ea typeface="Google Sans" panose="020B0604020202020204" charset="0"/>
                <a:cs typeface="Google Sans" panose="020B0604020202020204" charset="0"/>
              </a:rPr>
              <a:t>The NYC Taxi &amp; Limousine Commission engaged </a:t>
            </a:r>
            <a:r>
              <a:rPr lang="en-US" sz="1100" dirty="0" err="1">
                <a:latin typeface="Google Sans" panose="020B0604020202020204" charset="0"/>
                <a:ea typeface="Google Sans" panose="020B0604020202020204" charset="0"/>
                <a:cs typeface="Google Sans" panose="020B0604020202020204" charset="0"/>
              </a:rPr>
              <a:t>Automatidata</a:t>
            </a:r>
            <a:r>
              <a:rPr lang="en-US" sz="1100" dirty="0">
                <a:latin typeface="Google Sans" panose="020B0604020202020204" charset="0"/>
                <a:ea typeface="Google Sans" panose="020B0604020202020204" charset="0"/>
                <a:cs typeface="Google Sans" panose="020B0604020202020204" charset="0"/>
              </a:rPr>
              <a:t> to develop a regression model to predict taxi fares. As part of this initiative, </a:t>
            </a:r>
            <a:r>
              <a:rPr lang="en-US" sz="1100" dirty="0" err="1">
                <a:latin typeface="Google Sans" panose="020B0604020202020204" charset="0"/>
                <a:ea typeface="Google Sans" panose="020B0604020202020204" charset="0"/>
                <a:cs typeface="Google Sans" panose="020B0604020202020204" charset="0"/>
              </a:rPr>
              <a:t>Automatidata's</a:t>
            </a:r>
            <a:r>
              <a:rPr lang="en-US" sz="1100" dirty="0">
                <a:latin typeface="Google Sans" panose="020B0604020202020204" charset="0"/>
                <a:ea typeface="Google Sans" panose="020B0604020202020204" charset="0"/>
                <a:cs typeface="Google Sans" panose="020B0604020202020204" charset="0"/>
              </a:rPr>
              <a:t> data team conducted an initial analysis of the data provided by the Commission. The goal was to outline key variable characteristics and evaluate the dataset’s suitability for generating accurate and meaningful insights.</a:t>
            </a:r>
            <a:endParaRPr lang="en-US" sz="1100" dirty="0">
              <a:solidFill>
                <a:schemeClr val="dk1"/>
              </a:solidFill>
              <a:latin typeface="Google Sans" panose="020B0604020202020204" charset="0"/>
              <a:ea typeface="Google Sans" panose="020B0604020202020204" charset="0"/>
              <a:cs typeface="Google Sans" panose="020B0604020202020204" charset="0"/>
              <a:sym typeface="Google Sans"/>
            </a:endParaRPr>
          </a:p>
          <a:p>
            <a:pPr marL="0" lvl="0" indent="0" algn="l" rtl="0">
              <a:lnSpc>
                <a:spcPct val="115000"/>
              </a:lnSpc>
              <a:spcBef>
                <a:spcPts val="0"/>
              </a:spcBef>
              <a:spcAft>
                <a:spcPts val="0"/>
              </a:spcAft>
              <a:buClr>
                <a:srgbClr val="000000"/>
              </a:buClr>
              <a:buSzPts val="1100"/>
              <a:buFont typeface="Arial"/>
              <a:buNone/>
            </a:pPr>
            <a:endParaRPr dirty="0">
              <a:solidFill>
                <a:schemeClr val="dk2"/>
              </a:solidFill>
              <a:latin typeface="Google Sans"/>
              <a:ea typeface="Google Sans"/>
              <a:cs typeface="Google Sans"/>
              <a:sym typeface="Google Sans"/>
            </a:endParaRPr>
          </a:p>
        </p:txBody>
      </p:sp>
      <p:sp>
        <p:nvSpPr>
          <p:cNvPr id="163" name="Google Shape;163;p8"/>
          <p:cNvSpPr txBox="1"/>
          <p:nvPr/>
        </p:nvSpPr>
        <p:spPr>
          <a:xfrm>
            <a:off x="3295650" y="7531200"/>
            <a:ext cx="4301400" cy="2232000"/>
          </a:xfrm>
          <a:prstGeom prst="rect">
            <a:avLst/>
          </a:prstGeom>
          <a:noFill/>
          <a:ln>
            <a:noFill/>
          </a:ln>
        </p:spPr>
        <p:txBody>
          <a:bodyPr spcFirstLastPara="1" wrap="square" lIns="91425" tIns="91425" rIns="91425" bIns="91425" anchor="t" anchorCtr="0">
            <a:noAutofit/>
          </a:bodyPr>
          <a:lstStyle/>
          <a:p>
            <a:pPr marL="457200" lvl="0" indent="-298450" algn="l" rtl="0">
              <a:lnSpc>
                <a:spcPct val="150000"/>
              </a:lnSpc>
              <a:spcBef>
                <a:spcPts val="1000"/>
              </a:spcBef>
              <a:spcAft>
                <a:spcPts val="0"/>
              </a:spcAft>
              <a:buClr>
                <a:schemeClr val="accent2"/>
              </a:buClr>
              <a:buSzPts val="1100"/>
              <a:buFont typeface="Google Sans"/>
              <a:buChar char="●"/>
            </a:pPr>
            <a:r>
              <a:rPr lang="en-US" sz="1200" dirty="0">
                <a:latin typeface="Google Sans" panose="020B0604020202020204" charset="0"/>
                <a:ea typeface="Google Sans" panose="020B0604020202020204" charset="0"/>
                <a:cs typeface="Google Sans" panose="020B0604020202020204" charset="0"/>
              </a:rPr>
              <a:t>Conduct further EDA to refine insights and validate the significance of key variables like trip distance and fare amount.</a:t>
            </a:r>
            <a:endParaRPr sz="1200" dirty="0">
              <a:solidFill>
                <a:schemeClr val="accent2"/>
              </a:solidFill>
              <a:latin typeface="Google Sans" panose="020B0604020202020204" charset="0"/>
              <a:ea typeface="Google Sans" panose="020B0604020202020204" charset="0"/>
              <a:cs typeface="Google Sans" panose="020B0604020202020204" charset="0"/>
              <a:sym typeface="Google Sans"/>
            </a:endParaRPr>
          </a:p>
          <a:p>
            <a:pPr marL="457200" lvl="0" indent="-298450" algn="l" rtl="0">
              <a:lnSpc>
                <a:spcPct val="150000"/>
              </a:lnSpc>
              <a:spcBef>
                <a:spcPts val="1000"/>
              </a:spcBef>
              <a:spcAft>
                <a:spcPts val="1000"/>
              </a:spcAft>
              <a:buClr>
                <a:schemeClr val="accent2"/>
              </a:buClr>
              <a:buSzPts val="1100"/>
              <a:buFont typeface="Google Sans"/>
              <a:buChar char="●"/>
            </a:pPr>
            <a:r>
              <a:rPr lang="en-US" sz="1200" dirty="0">
                <a:latin typeface="Google Sans" panose="020B0604020202020204" charset="0"/>
                <a:ea typeface="Google Sans" panose="020B0604020202020204" charset="0"/>
                <a:cs typeface="Google Sans" panose="020B0604020202020204" charset="0"/>
              </a:rPr>
              <a:t>Develop and test regression models, incorporating engineered features such as trip duration.</a:t>
            </a:r>
            <a:br>
              <a:rPr lang="en-US" sz="1200" dirty="0">
                <a:latin typeface="Google Sans" panose="020B0604020202020204" charset="0"/>
                <a:ea typeface="Google Sans" panose="020B0604020202020204" charset="0"/>
                <a:cs typeface="Google Sans" panose="020B0604020202020204" charset="0"/>
              </a:rPr>
            </a:br>
            <a:r>
              <a:rPr lang="en-US" sz="1200" dirty="0">
                <a:latin typeface="Google Sans" panose="020B0604020202020204" charset="0"/>
                <a:ea typeface="Google Sans" panose="020B0604020202020204" charset="0"/>
                <a:cs typeface="Google Sans" panose="020B0604020202020204" charset="0"/>
              </a:rPr>
              <a:t>Prepare visualizations and a detailed report to communicate findings effectively to stakeholders.</a:t>
            </a:r>
            <a:endParaRPr sz="1200" dirty="0">
              <a:solidFill>
                <a:schemeClr val="accent2"/>
              </a:solidFill>
              <a:latin typeface="Google Sans" panose="020B0604020202020204" charset="0"/>
              <a:ea typeface="Google Sans" panose="020B0604020202020204" charset="0"/>
              <a:cs typeface="Google Sans" panose="020B0604020202020204" charset="0"/>
              <a:sym typeface="Google Sans"/>
            </a:endParaRPr>
          </a:p>
        </p:txBody>
      </p:sp>
      <p:sp>
        <p:nvSpPr>
          <p:cNvPr id="167" name="Google Shape;167;p8"/>
          <p:cNvSpPr txBox="1"/>
          <p:nvPr/>
        </p:nvSpPr>
        <p:spPr>
          <a:xfrm>
            <a:off x="3537650" y="3357325"/>
            <a:ext cx="3958341" cy="67707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800" dirty="0">
                <a:latin typeface="Google Sans" panose="020B0604020202020204" charset="0"/>
                <a:ea typeface="Google Sans" panose="020B0604020202020204" charset="0"/>
                <a:cs typeface="Google Sans" panose="020B0604020202020204" charset="0"/>
                <a:sym typeface="Google Sans"/>
              </a:rPr>
              <a:t>Following our exploratory data analysis, the </a:t>
            </a:r>
            <a:r>
              <a:rPr lang="en-US" sz="800" dirty="0" err="1">
                <a:latin typeface="Google Sans" panose="020B0604020202020204" charset="0"/>
                <a:ea typeface="Google Sans" panose="020B0604020202020204" charset="0"/>
                <a:cs typeface="Google Sans" panose="020B0604020202020204" charset="0"/>
                <a:sym typeface="Google Sans"/>
              </a:rPr>
              <a:t>Automatidata</a:t>
            </a:r>
            <a:r>
              <a:rPr lang="en-US" sz="800" dirty="0">
                <a:latin typeface="Google Sans" panose="020B0604020202020204" charset="0"/>
                <a:ea typeface="Google Sans" panose="020B0604020202020204" charset="0"/>
                <a:cs typeface="Google Sans" panose="020B0604020202020204" charset="0"/>
                <a:sym typeface="Google Sans"/>
              </a:rPr>
              <a:t> data team identified trip distance and total fare as key variables to represent a taxi ride. The attached scatter plot, created in Tableau, illustrates the relationship between these variables to enhance the visualization</a:t>
            </a:r>
            <a:endParaRPr sz="800" dirty="0">
              <a:latin typeface="Google Sans" panose="020B0604020202020204" charset="0"/>
              <a:ea typeface="Google Sans" panose="020B0604020202020204" charset="0"/>
              <a:cs typeface="Google Sans" panose="020B0604020202020204" charset="0"/>
              <a:sym typeface="Google Sans"/>
            </a:endParaRPr>
          </a:p>
        </p:txBody>
      </p:sp>
      <p:pic>
        <p:nvPicPr>
          <p:cNvPr id="168" name="Google Shape;168;p8"/>
          <p:cNvPicPr preferRelativeResize="0"/>
          <p:nvPr/>
        </p:nvPicPr>
        <p:blipFill rotWithShape="1">
          <a:blip r:embed="rId3"/>
          <a:srcRect l="55" r="8969"/>
          <a:stretch/>
        </p:blipFill>
        <p:spPr>
          <a:xfrm>
            <a:off x="3537650" y="4201014"/>
            <a:ext cx="3990909" cy="2436910"/>
          </a:xfrm>
          <a:prstGeom prst="rect">
            <a:avLst/>
          </a:prstGeom>
          <a:noFill/>
          <a:ln>
            <a:noFill/>
          </a:ln>
        </p:spPr>
      </p:pic>
      <p:sp>
        <p:nvSpPr>
          <p:cNvPr id="18" name="TextBox 17">
            <a:extLst>
              <a:ext uri="{FF2B5EF4-FFF2-40B4-BE49-F238E27FC236}">
                <a16:creationId xmlns:a16="http://schemas.microsoft.com/office/drawing/2014/main" id="{7D4DDBA9-A3B3-4F50-AD2A-47AE338B7159}"/>
              </a:ext>
            </a:extLst>
          </p:cNvPr>
          <p:cNvSpPr txBox="1"/>
          <p:nvPr/>
        </p:nvSpPr>
        <p:spPr>
          <a:xfrm>
            <a:off x="3473040" y="3996774"/>
            <a:ext cx="2706720" cy="692497"/>
          </a:xfrm>
          <a:prstGeom prst="rect">
            <a:avLst/>
          </a:prstGeom>
          <a:noFill/>
        </p:spPr>
        <p:txBody>
          <a:bodyPr wrap="square">
            <a:spAutoFit/>
          </a:bodyPr>
          <a:lstStyle/>
          <a:p>
            <a:pPr algn="ctr" rtl="0">
              <a:spcBef>
                <a:spcPts val="0"/>
              </a:spcBef>
              <a:spcAft>
                <a:spcPts val="0"/>
              </a:spcAft>
            </a:pPr>
            <a:r>
              <a:rPr lang="en-US" sz="1100" i="0" u="none" strike="noStrike" dirty="0">
                <a:solidFill>
                  <a:srgbClr val="000000"/>
                </a:solidFill>
                <a:effectLst/>
                <a:latin typeface="Google Sans" panose="020B0604020202020204" charset="0"/>
              </a:rPr>
              <a:t>TLC Total </a:t>
            </a:r>
            <a:r>
              <a:rPr lang="en-US" sz="1100" dirty="0">
                <a:latin typeface="Google Sans" panose="020B0604020202020204" charset="0"/>
              </a:rPr>
              <a:t>Distance and Total Amount</a:t>
            </a:r>
            <a:endParaRPr lang="en-US" sz="1100" dirty="0">
              <a:effectLst/>
            </a:endParaRPr>
          </a:p>
          <a:p>
            <a:br>
              <a:rPr lang="en-US" dirty="0"/>
            </a:br>
            <a:endParaRPr lang="en-US" dirty="0"/>
          </a:p>
        </p:txBody>
      </p:sp>
      <p:sp>
        <p:nvSpPr>
          <p:cNvPr id="23" name="TextBox 22">
            <a:extLst>
              <a:ext uri="{FF2B5EF4-FFF2-40B4-BE49-F238E27FC236}">
                <a16:creationId xmlns:a16="http://schemas.microsoft.com/office/drawing/2014/main" id="{8568CA7B-F8F6-4A7A-A093-80CCC905D912}"/>
              </a:ext>
            </a:extLst>
          </p:cNvPr>
          <p:cNvSpPr txBox="1"/>
          <p:nvPr/>
        </p:nvSpPr>
        <p:spPr>
          <a:xfrm rot="16200000">
            <a:off x="2807594" y="5025583"/>
            <a:ext cx="1699260" cy="692497"/>
          </a:xfrm>
          <a:prstGeom prst="rect">
            <a:avLst/>
          </a:prstGeom>
          <a:noFill/>
        </p:spPr>
        <p:txBody>
          <a:bodyPr wrap="square">
            <a:spAutoFit/>
          </a:bodyPr>
          <a:lstStyle/>
          <a:p>
            <a:pPr algn="ctr" rtl="0">
              <a:spcBef>
                <a:spcPts val="0"/>
              </a:spcBef>
              <a:spcAft>
                <a:spcPts val="0"/>
              </a:spcAft>
            </a:pPr>
            <a:r>
              <a:rPr lang="en-US" sz="1100" dirty="0">
                <a:latin typeface="Google Sans" panose="020B0604020202020204" charset="0"/>
              </a:rPr>
              <a:t>Trip Distance</a:t>
            </a:r>
            <a:endParaRPr lang="en-US" sz="1100" dirty="0">
              <a:effectLst/>
            </a:endParaRPr>
          </a:p>
          <a:p>
            <a:br>
              <a:rPr lang="en-US" dirty="0"/>
            </a:br>
            <a:endParaRPr lang="en-US" dirty="0"/>
          </a:p>
        </p:txBody>
      </p:sp>
      <p:sp>
        <p:nvSpPr>
          <p:cNvPr id="24" name="TextBox 23">
            <a:extLst>
              <a:ext uri="{FF2B5EF4-FFF2-40B4-BE49-F238E27FC236}">
                <a16:creationId xmlns:a16="http://schemas.microsoft.com/office/drawing/2014/main" id="{91192CAC-0043-4563-A18B-6662478149B0}"/>
              </a:ext>
            </a:extLst>
          </p:cNvPr>
          <p:cNvSpPr txBox="1"/>
          <p:nvPr/>
        </p:nvSpPr>
        <p:spPr>
          <a:xfrm>
            <a:off x="4853880" y="6636375"/>
            <a:ext cx="1325880" cy="692497"/>
          </a:xfrm>
          <a:prstGeom prst="rect">
            <a:avLst/>
          </a:prstGeom>
          <a:noFill/>
        </p:spPr>
        <p:txBody>
          <a:bodyPr wrap="square">
            <a:spAutoFit/>
          </a:bodyPr>
          <a:lstStyle/>
          <a:p>
            <a:pPr algn="ctr" rtl="0">
              <a:spcBef>
                <a:spcPts val="0"/>
              </a:spcBef>
              <a:spcAft>
                <a:spcPts val="0"/>
              </a:spcAft>
            </a:pPr>
            <a:r>
              <a:rPr lang="en-US" sz="1100" dirty="0">
                <a:latin typeface="Google Sans" panose="020B0604020202020204" charset="0"/>
              </a:rPr>
              <a:t>Total Amount</a:t>
            </a:r>
            <a:endParaRPr lang="en-US" sz="1100" dirty="0">
              <a:effectLst/>
            </a:endParaRPr>
          </a:p>
          <a:p>
            <a:br>
              <a:rPr lang="en-US" dirty="0"/>
            </a:br>
            <a:endParaRPr lang="en-US"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TotalTime>
  <Words>321</Words>
  <Application>Microsoft Office PowerPoint</Application>
  <PresentationFormat>Custom</PresentationFormat>
  <Paragraphs>19</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Google Sans SemiBold</vt:lpstr>
      <vt:lpstr>Roboto</vt:lpstr>
      <vt:lpstr>Arial</vt:lpstr>
      <vt:lpstr>Work Sans</vt:lpstr>
      <vt:lpstr>Google Sans</vt:lpstr>
      <vt:lpstr>PT Sans Narrow</vt:lpstr>
      <vt:lpstr>Calibri</vt:lpstr>
      <vt:lpstr>Simple Light</vt:lpstr>
      <vt:lpstr>Exploratory Data Analysis of New York City TLC Data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Exploratory Data Analysis of New York City TLC Data</dc:title>
  <dc:creator>OZ JAIN</dc:creator>
  <cp:lastModifiedBy>oz jain</cp:lastModifiedBy>
  <cp:revision>8</cp:revision>
  <dcterms:modified xsi:type="dcterms:W3CDTF">2024-12-03T08:39:29Z</dcterms:modified>
</cp:coreProperties>
</file>